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82" r:id="rId2"/>
    <p:sldId id="263" r:id="rId3"/>
    <p:sldId id="264" r:id="rId4"/>
    <p:sldId id="265" r:id="rId5"/>
    <p:sldId id="283" r:id="rId6"/>
    <p:sldId id="281" r:id="rId7"/>
    <p:sldId id="268" r:id="rId8"/>
    <p:sldId id="269" r:id="rId9"/>
    <p:sldId id="270" r:id="rId10"/>
    <p:sldId id="280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3"/>
    <p:restoredTop sz="94629"/>
  </p:normalViewPr>
  <p:slideViewPr>
    <p:cSldViewPr snapToObjects="1">
      <p:cViewPr>
        <p:scale>
          <a:sx n="140" d="100"/>
          <a:sy n="140" d="100"/>
        </p:scale>
        <p:origin x="2888" y="13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Objects="1">
      <p:cViewPr varScale="1">
        <p:scale>
          <a:sx n="158" d="100"/>
          <a:sy n="158" d="100"/>
        </p:scale>
        <p:origin x="447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0670A6-97F6-3F43-BCE2-12D673EFC03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71374" y="3810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779697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1131A8-5E22-DD44-AA5C-8D9EC6D3661E}" type="datetimeFigureOut">
              <a:rPr lang="en-US" smtClean="0"/>
              <a:t>11/2/17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09896-15A7-A54D-8F8D-584772C4C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02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need a background</a:t>
            </a:r>
            <a:r>
              <a:rPr lang="en-US" baseline="0" dirty="0" smtClean="0"/>
              <a:t> image.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09896-15A7-A54D-8F8D-584772C4C0F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70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Opportunity to integrate the water recycling and agriculture</a:t>
            </a:r>
          </a:p>
          <a:p>
            <a:pPr marL="171450" lvl="0" indent="-171450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Complete multiphase redevelopment of a 42-acre housing authority property with mixed income at double existing density. MP calls for farm and black water recycling among other social and eco innovations such as live/work within units</a:t>
            </a:r>
          </a:p>
          <a:p>
            <a:pPr marL="171450" lvl="0" indent="-171450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Negotiating with farm and selecting consultant for black water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09896-15A7-A54D-8F8D-584772C4C0F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396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went down the path of nurturing community for value reasons but the economic value reinforced the commitment.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09896-15A7-A54D-8F8D-584772C4C0F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53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examples of the myriad of options to help tenants engage at a smaller scale to increase the probability of building social connections</a:t>
            </a:r>
          </a:p>
          <a:p>
            <a:pPr marL="171450" lvl="0" indent="-171450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Why I don’t like alley loaded garages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disjoints pedestrian and auto arrivals and departures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09896-15A7-A54D-8F8D-584772C4C0F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246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Linking to residents to the larger community better</a:t>
            </a:r>
          </a:p>
          <a:p>
            <a:pPr marL="171450" lvl="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Helping client with finding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sympatico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commercial space user that will link with residential common space and the broader neighborhood with coworker and/or combinations with other neighborhood integrating users.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09896-15A7-A54D-8F8D-584772C4C0F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34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are planning a small project with a couple units now</a:t>
            </a:r>
          </a:p>
          <a:p>
            <a:pPr marL="171450" lvl="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in Sacramento with waiting list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09896-15A7-A54D-8F8D-584772C4C0F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9443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just signed a contract wot work on this site</a:t>
            </a:r>
          </a:p>
          <a:p>
            <a:pPr marL="171450" lvl="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Pioneering a transitional industrial area</a:t>
            </a:r>
          </a:p>
          <a:p>
            <a:pPr marL="171450" lvl="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our suburban redevelopment projects from before the recession have come back to life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09896-15A7-A54D-8F8D-584772C4C0F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702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project we designed is the first AHSC funded project in the State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Legislature renewal of Cap &amp; Trade will greatly expand this financing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09896-15A7-A54D-8F8D-584772C4C0F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1618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benefit infill, TOD and higher density, i.e., multifamily</a:t>
            </a:r>
          </a:p>
          <a:p>
            <a:pPr marL="171450" lvl="0" indent="-171450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communities already doing</a:t>
            </a:r>
          </a:p>
          <a:p>
            <a:pPr marL="171450" lvl="0" indent="-171450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years ago wrote 1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draft of bill that became law</a:t>
            </a:r>
          </a:p>
          <a:p>
            <a:pPr marL="171450" lvl="0" indent="-171450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Need help – CIB, BIA dominated by single family, taken by surprise, now trying to stop regulations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09896-15A7-A54D-8F8D-584772C4C0F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9402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09896-15A7-A54D-8F8D-584772C4C0F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817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 of work in CV where temperatures increasingly reach 110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charset="2"/>
              </a:rPr>
              <a:t>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628650" lvl="1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Challenging with cooling loads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Utilities moving more to demand pricing</a:t>
            </a:r>
          </a:p>
          <a:p>
            <a:pPr marL="171450" lvl="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Achievable nonetheless with up to 3 stories easily with current energy code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PV prices continue to drop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challenge is with increased height because of the lower ratio of roof area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09896-15A7-A54D-8F8D-584772C4C0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55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Study to determine level of conservation strategies to get energy use low enough for proof top PV to achieve ZNE for a 4-story building on which we are working </a:t>
            </a:r>
          </a:p>
          <a:p>
            <a:pPr marL="171450" lvl="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Don’t review strategies</a:t>
            </a:r>
          </a:p>
          <a:p>
            <a:pPr marL="171450" lvl="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Regulators pushing to eliminate gas – challenge with available central hot water.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09896-15A7-A54D-8F8D-584772C4C0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381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Dorm project at UCD</a:t>
            </a:r>
          </a:p>
          <a:p>
            <a:pPr marL="171450" lvl="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Corridors only</a:t>
            </a:r>
          </a:p>
          <a:p>
            <a:pPr marL="171450" lvl="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conditioning of corridor –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fanless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air movement</a:t>
            </a:r>
          </a:p>
          <a:p>
            <a:pPr marL="171450" lvl="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Night purge and daytime cooling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09896-15A7-A54D-8F8D-584772C4C0F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800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Corridor pressurized</a:t>
            </a:r>
          </a:p>
          <a:p>
            <a:pPr marL="171450" lvl="0" indent="-171450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Units with variable speed both exhaust 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 ducts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09896-15A7-A54D-8F8D-584772C4C0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93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where I see the critical immediate future challenge in sustainability</a:t>
            </a:r>
          </a:p>
          <a:p>
            <a:pPr marL="171450" lvl="0" indent="-171450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Critical to California – water</a:t>
            </a:r>
          </a:p>
          <a:p>
            <a:pPr marL="171450" lvl="0" indent="-171450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Localized recycling of resources</a:t>
            </a:r>
          </a:p>
          <a:p>
            <a:pPr marL="171450" lvl="0" indent="-171450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CEC Study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resources (energy, water, organics)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efficiency from combining suburban redevelopment density MF with agriculture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 simple grey water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09896-15A7-A54D-8F8D-584772C4C0F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065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our third greywater recycling system</a:t>
            </a:r>
          </a:p>
          <a:p>
            <a:pPr marL="171450" lvl="0" indent="-171450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coupled with relatively conventional irrigation system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Clogging and other issues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dual piping costs has thwarted this technology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09896-15A7-A54D-8F8D-584772C4C0F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780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 getting to apply a technology that caught our attention several years ago</a:t>
            </a:r>
          </a:p>
          <a:p>
            <a:pPr marL="171450" lvl="0" indent="-171450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Simple and seems to avoid all the other problems</a:t>
            </a:r>
          </a:p>
          <a:p>
            <a:pPr marL="171450" lvl="0" indent="-171450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Still have cost of dual piping for waste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Expensive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09896-15A7-A54D-8F8D-584772C4C0F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54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building treats and recycles its black water on site</a:t>
            </a:r>
          </a:p>
          <a:p>
            <a:pPr marL="171450" lvl="0" indent="-171450">
              <a:buFont typeface="Arial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rapid advancement of technology and cultural norms black water recycling will supersede grey water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09896-15A7-A54D-8F8D-584772C4C0F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118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 b="1" i="0">
                <a:solidFill>
                  <a:schemeClr val="accent1">
                    <a:lumMod val="50000"/>
                  </a:schemeClr>
                </a:solidFill>
                <a:latin typeface="Trade Gothic LT Std" charset="0"/>
                <a:ea typeface="Trade Gothic LT Std" charset="0"/>
                <a:cs typeface="Trade Gothic LT Std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latin typeface="Trade Gothic LT Std" charset="0"/>
                <a:ea typeface="Trade Gothic LT Std" charset="0"/>
                <a:cs typeface="Trade Gothic LT Std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800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09600" y="685800"/>
            <a:ext cx="2514600" cy="2514600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77798" y="685800"/>
            <a:ext cx="4504602" cy="1371600"/>
          </a:xfrm>
        </p:spPr>
        <p:txBody>
          <a:bodyPr anchor="b">
            <a:normAutofit/>
          </a:bodyPr>
          <a:lstStyle>
            <a:lvl1pPr algn="l">
              <a:defRPr sz="3500" b="1" i="0">
                <a:solidFill>
                  <a:schemeClr val="accent1">
                    <a:lumMod val="50000"/>
                  </a:schemeClr>
                </a:solidFill>
                <a:latin typeface="Trade Gothic LT Std" charset="0"/>
                <a:ea typeface="Trade Gothic LT Std" charset="0"/>
                <a:cs typeface="Trade Gothic LT Std" charset="0"/>
              </a:defRPr>
            </a:lvl1pPr>
          </a:lstStyle>
          <a:p>
            <a:r>
              <a:rPr lang="en-US" dirty="0" smtClean="0"/>
              <a:t>CLICK </a:t>
            </a:r>
            <a:r>
              <a:rPr lang="en-US" smtClean="0"/>
              <a:t>TO EDIT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6600" y="2057400"/>
            <a:ext cx="4495800" cy="3276600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400">
                <a:latin typeface="Trade Gothic LT Std" charset="0"/>
                <a:ea typeface="Trade Gothic LT Std" charset="0"/>
                <a:cs typeface="Trade Gothic LT Std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0"/>
            <a:endParaRPr lang="en-US" dirty="0" smtClean="0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657600" y="685800"/>
            <a:ext cx="2514600" cy="2514600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3657600" y="3657600"/>
            <a:ext cx="2514600" cy="2514600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09600" y="3657600"/>
            <a:ext cx="2514600" cy="2514600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986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329798" y="665682"/>
            <a:ext cx="4264794" cy="1391717"/>
          </a:xfrm>
        </p:spPr>
        <p:txBody>
          <a:bodyPr anchor="b">
            <a:normAutofit/>
          </a:bodyPr>
          <a:lstStyle>
            <a:lvl1pPr algn="l">
              <a:defRPr sz="3500" b="1" i="0">
                <a:solidFill>
                  <a:schemeClr val="accent1">
                    <a:lumMod val="50000"/>
                  </a:schemeClr>
                </a:solidFill>
                <a:latin typeface="Trade Gothic LT Std" charset="0"/>
                <a:ea typeface="Trade Gothic LT Std" charset="0"/>
                <a:cs typeface="Trade Gothic LT Std" charset="0"/>
              </a:defRPr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2531" y="672998"/>
            <a:ext cx="6442031" cy="519599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29798" y="2062886"/>
            <a:ext cx="4264794" cy="3277210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400">
                <a:latin typeface="Trade Gothic LT Std" charset="0"/>
                <a:ea typeface="Trade Gothic LT Std" charset="0"/>
                <a:cs typeface="Trade Gothic LT Std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415864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373239" y="6172200"/>
            <a:ext cx="4122561" cy="4750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solidFill>
                  <a:srgbClr val="002060"/>
                </a:solidFill>
                <a:latin typeface="Trade Gothic LT Std" charset="0"/>
                <a:ea typeface="Trade Gothic LT Std" charset="0"/>
                <a:cs typeface="Trade Gothic LT Std" charset="0"/>
              </a:rPr>
              <a:t>mogaveroarchitects.com</a:t>
            </a:r>
            <a:endParaRPr lang="en-US" sz="1600" dirty="0">
              <a:solidFill>
                <a:srgbClr val="002060"/>
              </a:solidFill>
              <a:latin typeface="Trade Gothic LT Std" charset="0"/>
              <a:ea typeface="Trade Gothic LT Std" charset="0"/>
              <a:cs typeface="Trade Gothic LT Std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11225"/>
            <a:ext cx="3499261" cy="84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5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1">
              <a:lumMod val="50000"/>
            </a:schemeClr>
          </a:solidFill>
          <a:latin typeface="Trade Gothic LT Std" charset="0"/>
          <a:ea typeface="Trade Gothic LT Std" charset="0"/>
          <a:cs typeface="Trade Gothic LT Std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Trade Gothic LT Std" charset="0"/>
          <a:ea typeface="Trade Gothic LT Std" charset="0"/>
          <a:cs typeface="Trade Gothic LT Std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Trade Gothic LT Std" charset="0"/>
          <a:ea typeface="Trade Gothic LT Std" charset="0"/>
          <a:cs typeface="Trade Gothic LT Std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Trade Gothic LT Std" charset="0"/>
          <a:ea typeface="Trade Gothic LT Std" charset="0"/>
          <a:cs typeface="Trade Gothic LT Std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Trade Gothic LT Std" charset="0"/>
          <a:ea typeface="Trade Gothic LT Std" charset="0"/>
          <a:cs typeface="Trade Gothic LT Std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Trade Gothic LT Std" charset="0"/>
          <a:ea typeface="Trade Gothic LT Std" charset="0"/>
          <a:cs typeface="Trade Gothic LT Std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tiff"/><Relationship Id="rId5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hyperlink" Target="http://www.mogaveroarchitects.com/app/uploads/2017/10/Lavender_Courtyard_Energy.pdf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hyperlink" Target="http://www.mogaveroarchitects.com/app/uploads/2017/11/Natural_Ventilation.pdf" TargetMode="External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hyperlink" Target="http://www.mogaveroarchitects.com/app/uploads/2017/11/CEC_Study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s-green.com/" TargetMode="External"/><Relationship Id="rId4" Type="http://schemas.openxmlformats.org/officeDocument/2006/relationships/hyperlink" Target="http://www.mogaveroarchitects.com/app/uploads/2017/10/EPIC-Construction-Procedure.pdf" TargetMode="External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fwater.org/index.aspx?page=1156" TargetMode="External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1400" y="4318000"/>
            <a:ext cx="9144000" cy="2387600"/>
          </a:xfrm>
        </p:spPr>
        <p:txBody>
          <a:bodyPr>
            <a:normAutofit/>
          </a:bodyPr>
          <a:lstStyle/>
          <a:p>
            <a:r>
              <a:rPr lang="en-US" sz="4400" b="0" dirty="0" smtClean="0"/>
              <a:t>Multifamily Forum</a:t>
            </a:r>
            <a:br>
              <a:rPr lang="en-US" sz="4400" b="0" dirty="0" smtClean="0"/>
            </a:br>
            <a:r>
              <a:rPr lang="en-US" sz="1600" b="0" dirty="0" smtClean="0"/>
              <a:t>San Francisco Bay Area     Foster City     November 1, 2017</a:t>
            </a:r>
            <a:endParaRPr lang="en-US" sz="1600" b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590800"/>
            <a:ext cx="3048000" cy="3276600"/>
          </a:xfrm>
        </p:spPr>
        <p:txBody>
          <a:bodyPr>
            <a:normAutofit/>
          </a:bodyPr>
          <a:lstStyle/>
          <a:p>
            <a:pPr algn="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TRAILBLAZING:</a:t>
            </a:r>
          </a:p>
          <a:p>
            <a:pPr algn="r">
              <a:lnSpc>
                <a:spcPct val="100000"/>
              </a:lnSpc>
            </a:pPr>
            <a:r>
              <a:rPr lang="en-US" sz="2400" i="1" dirty="0" smtClean="0"/>
              <a:t>Innovative</a:t>
            </a:r>
          </a:p>
          <a:p>
            <a:pPr algn="r">
              <a:lnSpc>
                <a:spcPct val="100000"/>
              </a:lnSpc>
            </a:pPr>
            <a:r>
              <a:rPr lang="en-US" sz="2400" i="1" dirty="0" smtClean="0"/>
              <a:t>Design &amp;</a:t>
            </a:r>
          </a:p>
          <a:p>
            <a:pPr algn="r">
              <a:lnSpc>
                <a:spcPct val="100000"/>
              </a:lnSpc>
            </a:pPr>
            <a:r>
              <a:rPr lang="en-US" sz="2400" i="1" dirty="0" smtClean="0"/>
              <a:t>Construction</a:t>
            </a:r>
          </a:p>
          <a:p>
            <a:pPr algn="r">
              <a:lnSpc>
                <a:spcPct val="100000"/>
              </a:lnSpc>
            </a:pPr>
            <a:r>
              <a:rPr lang="en-US" sz="2400" i="1" dirty="0" smtClean="0"/>
              <a:t>Approaches</a:t>
            </a:r>
            <a:endParaRPr lang="en-US" sz="24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214510"/>
            <a:ext cx="7845195" cy="548581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696200" y="6507481"/>
            <a:ext cx="45719" cy="4571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945881" y="6499859"/>
            <a:ext cx="45719" cy="45719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32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8999" y="0"/>
            <a:ext cx="8763001" cy="6771409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2192"/>
            <a:ext cx="5638800" cy="3200400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dirty="0" smtClean="0"/>
              <a:t>WATER </a:t>
            </a:r>
            <a:br>
              <a:rPr lang="en-US" sz="3200" dirty="0" smtClean="0"/>
            </a:br>
            <a:r>
              <a:rPr lang="en-US" sz="3200" dirty="0" smtClean="0"/>
              <a:t>TREATMENT &amp; LOCAL </a:t>
            </a:r>
            <a:br>
              <a:rPr lang="en-US" sz="3200" dirty="0" smtClean="0"/>
            </a:br>
            <a:r>
              <a:rPr lang="en-US" sz="3200" dirty="0" smtClean="0"/>
              <a:t>FOOD GROWING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2514600"/>
            <a:ext cx="4264794" cy="327721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Sierra Vista Community Redevelopment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On site farm and black water recycling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03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632430" y="29817"/>
            <a:ext cx="7552944" cy="6857990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dirty="0"/>
              <a:t>COMMUNITY </a:t>
            </a:r>
            <a:r>
              <a:rPr lang="en-US" sz="4400" dirty="0" smtClean="0"/>
              <a:t>&amp; </a:t>
            </a:r>
            <a:r>
              <a:rPr lang="en-US" sz="4400" dirty="0"/>
              <a:t>SOCIAL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57400"/>
            <a:ext cx="3651466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Connected tenants mean longer staying tenants</a:t>
            </a:r>
          </a:p>
        </p:txBody>
      </p:sp>
    </p:spTree>
    <p:extLst>
      <p:ext uri="{BB962C8B-B14F-4D97-AF65-F5344CB8AC3E}">
        <p14:creationId xmlns:p14="http://schemas.microsoft.com/office/powerpoint/2010/main" val="180383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19800" y="762000"/>
            <a:ext cx="2743200" cy="27432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3082" y="762000"/>
            <a:ext cx="4191000" cy="13716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COMMUNITY </a:t>
            </a:r>
            <a:br>
              <a:rPr lang="en-US" sz="4400" dirty="0" smtClean="0"/>
            </a:br>
            <a:r>
              <a:rPr lang="en-US" sz="4400" dirty="0" smtClean="0"/>
              <a:t>&amp; SOCIAL</a:t>
            </a:r>
            <a:endParaRPr lang="en-US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10578" y="2133600"/>
            <a:ext cx="3523422" cy="3124200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US" dirty="0" smtClean="0"/>
              <a:t>Micro-neighborhoods within the community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dirty="0" smtClean="0"/>
              <a:t>Courtyards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smtClean="0"/>
              <a:t>Within the building along corridors</a:t>
            </a:r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48750" y="0"/>
            <a:ext cx="3143250" cy="6858000"/>
          </a:xfrm>
        </p:spPr>
      </p:pic>
      <p:pic>
        <p:nvPicPr>
          <p:cNvPr id="10" name="Picture Placeholder 9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26426" y="3810000"/>
            <a:ext cx="2743200" cy="2743200"/>
          </a:xfrm>
        </p:spPr>
      </p:pic>
    </p:spTree>
    <p:extLst>
      <p:ext uri="{BB962C8B-B14F-4D97-AF65-F5344CB8AC3E}">
        <p14:creationId xmlns:p14="http://schemas.microsoft.com/office/powerpoint/2010/main" val="179691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0"/>
            <a:ext cx="6849315" cy="36301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43000" y="-21336"/>
            <a:ext cx="5792963" cy="23622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smtClean="0"/>
              <a:t>COMMON SPACE</a:t>
            </a:r>
            <a:endParaRPr lang="en-US" sz="4800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600" y="2854391"/>
            <a:ext cx="4953000" cy="3994465"/>
          </a:xfrm>
          <a:prstGeom prst="rect">
            <a:avLst/>
          </a:prstGeom>
          <a:effectLst/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524000"/>
            <a:ext cx="4870816" cy="350520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 smtClean="0"/>
              <a:t>1212 Del Paso artist </a:t>
            </a:r>
            <a:r>
              <a:rPr lang="en-US" sz="2000" dirty="0"/>
              <a:t>l</a:t>
            </a:r>
            <a:r>
              <a:rPr lang="en-US" sz="2000" dirty="0" smtClean="0"/>
              <a:t>ofts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 smtClean="0"/>
              <a:t>Retail &amp; neighborhood links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 smtClean="0"/>
              <a:t>Ground floor retail that merges     functions with building community spaces</a:t>
            </a:r>
          </a:p>
        </p:txBody>
      </p:sp>
    </p:spTree>
    <p:extLst>
      <p:ext uri="{BB962C8B-B14F-4D97-AF65-F5344CB8AC3E}">
        <p14:creationId xmlns:p14="http://schemas.microsoft.com/office/powerpoint/2010/main" val="248314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7665" y="781666"/>
            <a:ext cx="7351890" cy="5390534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933" y="629266"/>
            <a:ext cx="365146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dirty="0" smtClean="0"/>
              <a:t>CO LIVING</a:t>
            </a:r>
            <a:endParaRPr lang="en-US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3934" y="1905000"/>
            <a:ext cx="3041866" cy="304800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Beyond the major urban </a:t>
            </a:r>
            <a:r>
              <a:rPr lang="en-US" dirty="0" smtClean="0"/>
              <a:t>centers</a:t>
            </a: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Needs active urban fabric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85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29266"/>
            <a:ext cx="4071797" cy="167660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lnSpc>
                <a:spcPct val="150000"/>
              </a:lnSpc>
            </a:pPr>
            <a:r>
              <a:rPr lang="en-US" sz="3600" dirty="0"/>
              <a:t>LOCATION </a:t>
            </a:r>
            <a:r>
              <a:rPr lang="en-US" sz="3600" dirty="0" smtClean="0"/>
              <a:t>OPPORTUNITIES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1166" y="2438400"/>
            <a:ext cx="3651466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Redeveloping suburbs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/>
              <a:t>industrial </a:t>
            </a:r>
            <a:r>
              <a:rPr lang="en-US" dirty="0" smtClean="0"/>
              <a:t>areas</a:t>
            </a: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Existing site context for 701 Dos Rios Housing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87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dirty="0"/>
              <a:t>FINANCING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1905000"/>
            <a:ext cx="3651466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West Gateway Place</a:t>
            </a: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Affordable </a:t>
            </a:r>
            <a:r>
              <a:rPr lang="en-US" sz="1800" dirty="0"/>
              <a:t>Housing / Sustainable Communities (AHSC</a:t>
            </a:r>
            <a:r>
              <a:rPr lang="en-US" sz="1800" dirty="0" smtClean="0"/>
              <a:t>)</a:t>
            </a: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Cap &amp; Trade will increase funding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2102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"/>
            <a:ext cx="3919396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 dirty="0"/>
              <a:t>REGULATORY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371600"/>
            <a:ext cx="3690796" cy="4038600"/>
          </a:xfr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VMT pricing </a:t>
            </a:r>
            <a:r>
              <a:rPr lang="en-US" dirty="0"/>
              <a:t>for </a:t>
            </a:r>
            <a:r>
              <a:rPr lang="en-US" dirty="0" smtClean="0"/>
              <a:t>transportation mitigation fees in SB 743 versus congestion fee</a:t>
            </a: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Provides advantage for infill multifamily over single family peripheral development</a:t>
            </a: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Needs help to get regulations published</a:t>
            </a: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Contact: </a:t>
            </a:r>
            <a:r>
              <a:rPr lang="en-US" dirty="0" err="1" smtClean="0"/>
              <a:t>dmogavero@mogaveroarchitects.com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305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14700" y="5181600"/>
            <a:ext cx="9144000" cy="1300163"/>
          </a:xfrm>
        </p:spPr>
        <p:txBody>
          <a:bodyPr>
            <a:normAutofit/>
          </a:bodyPr>
          <a:lstStyle/>
          <a:p>
            <a:r>
              <a:rPr lang="en-US" sz="4400" dirty="0" err="1" smtClean="0"/>
              <a:t>www.mogaveroarchitects.com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52400" y="3581400"/>
            <a:ext cx="4038600" cy="1752600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</a:pP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David </a:t>
            </a:r>
            <a:r>
              <a:rPr lang="en-US" sz="2000" b="1" dirty="0" err="1" smtClean="0">
                <a:solidFill>
                  <a:schemeClr val="accent1">
                    <a:lumMod val="50000"/>
                  </a:schemeClr>
                </a:solidFill>
              </a:rPr>
              <a:t>Mogavero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, Principal</a:t>
            </a:r>
          </a:p>
          <a:p>
            <a:pPr algn="r">
              <a:lnSpc>
                <a:spcPct val="100000"/>
              </a:lnSpc>
            </a:pPr>
            <a:r>
              <a:rPr lang="en-US" sz="1800" dirty="0" err="1" smtClean="0"/>
              <a:t>Mogavero</a:t>
            </a:r>
            <a:r>
              <a:rPr lang="en-US" sz="1800" dirty="0" smtClean="0"/>
              <a:t> Architects</a:t>
            </a:r>
          </a:p>
          <a:p>
            <a:pPr algn="r">
              <a:lnSpc>
                <a:spcPct val="100000"/>
              </a:lnSpc>
            </a:pPr>
            <a:r>
              <a:rPr lang="en-US" sz="1800" dirty="0" smtClean="0"/>
              <a:t>(916) 443-1033</a:t>
            </a:r>
          </a:p>
          <a:p>
            <a:pPr algn="r">
              <a:lnSpc>
                <a:spcPct val="100000"/>
              </a:lnSpc>
            </a:pPr>
            <a:r>
              <a:rPr lang="en-US" sz="1800" dirty="0" err="1" smtClean="0"/>
              <a:t>dmogavero@mogaveroarchitects.com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200" y="306133"/>
            <a:ext cx="8001000" cy="533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8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29266"/>
            <a:ext cx="4258055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ZERO </a:t>
            </a:r>
            <a:r>
              <a:rPr lang="en-US" sz="3600" smtClean="0"/>
              <a:t>NET ENERGY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981200"/>
            <a:ext cx="3651466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lvl="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Easily achievable for 2 </a:t>
            </a:r>
            <a:br>
              <a:rPr lang="en-US" sz="1800" dirty="0"/>
            </a:br>
            <a:r>
              <a:rPr lang="en-US" sz="1800" dirty="0"/>
              <a:t>and 3 stories even in the Central </a:t>
            </a:r>
            <a:r>
              <a:rPr lang="en-US" sz="1800" dirty="0" smtClean="0"/>
              <a:t>Valley</a:t>
            </a:r>
            <a:endParaRPr lang="en-US" sz="1800" dirty="0"/>
          </a:p>
          <a:p>
            <a:pPr lvl="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High </a:t>
            </a:r>
            <a:r>
              <a:rPr lang="en-US" sz="1800" dirty="0"/>
              <a:t>rise </a:t>
            </a:r>
            <a:r>
              <a:rPr lang="en-US" sz="1800" dirty="0" smtClean="0"/>
              <a:t>challenging</a:t>
            </a:r>
          </a:p>
          <a:p>
            <a:pPr lvl="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Lavender Courtyard study to determine means to ZNE in 4 story mixed-use</a:t>
            </a: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39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5176" y="838200"/>
            <a:ext cx="4535424" cy="4495800"/>
          </a:xfrm>
        </p:spPr>
        <p:txBody>
          <a:bodyPr vert="horz" lIns="91440" tIns="45720" rIns="91440" bIns="45720" numCol="2" rtlCol="0">
            <a:normAutofit/>
          </a:bodyPr>
          <a:lstStyle/>
          <a:p>
            <a:pPr marL="114300" indent="0">
              <a:buNone/>
            </a:pPr>
            <a:r>
              <a:rPr lang="en-US" sz="1600" b="1" dirty="0" smtClean="0"/>
              <a:t>STRATEGIES</a:t>
            </a:r>
          </a:p>
          <a:p>
            <a:pPr marL="514350" lvl="1" indent="-285750">
              <a:buFont typeface="Arial" charset="0"/>
              <a:buChar char="•"/>
            </a:pPr>
            <a:r>
              <a:rPr lang="en-US" sz="1800" dirty="0" smtClean="0"/>
              <a:t>Plug </a:t>
            </a:r>
            <a:r>
              <a:rPr lang="en-US" sz="1800" dirty="0"/>
              <a:t>load management</a:t>
            </a:r>
          </a:p>
          <a:p>
            <a:pPr marL="514350" lvl="1" indent="-285750">
              <a:buFont typeface="Arial" charset="0"/>
              <a:buChar char="•"/>
            </a:pPr>
            <a:r>
              <a:rPr lang="en-US" sz="1800" dirty="0"/>
              <a:t>Solar control</a:t>
            </a:r>
          </a:p>
          <a:p>
            <a:pPr marL="514350" lvl="1" indent="-285750">
              <a:buFont typeface="Arial" charset="0"/>
              <a:buChar char="•"/>
            </a:pPr>
            <a:r>
              <a:rPr lang="en-US" sz="1800" dirty="0"/>
              <a:t>VRF cooling</a:t>
            </a:r>
          </a:p>
          <a:p>
            <a:pPr marL="514350" lvl="1" indent="-285750">
              <a:buFont typeface="Arial" charset="0"/>
              <a:buChar char="•"/>
            </a:pPr>
            <a:r>
              <a:rPr lang="en-US" sz="1800" dirty="0"/>
              <a:t>Natural ventilation</a:t>
            </a:r>
          </a:p>
          <a:p>
            <a:pPr marL="514350" lvl="1" indent="-285750">
              <a:buFont typeface="Arial" charset="0"/>
              <a:buChar char="•"/>
            </a:pPr>
            <a:r>
              <a:rPr lang="en-US" sz="1800" dirty="0"/>
              <a:t>Ceiling fans</a:t>
            </a:r>
          </a:p>
          <a:p>
            <a:pPr marL="514350" lvl="1" indent="-285750">
              <a:buFont typeface="Arial" charset="0"/>
              <a:buChar char="•"/>
            </a:pPr>
            <a:r>
              <a:rPr lang="en-US" sz="1800" dirty="0"/>
              <a:t>Infiltration reduction (</a:t>
            </a:r>
            <a:r>
              <a:rPr lang="en-US" sz="1800" dirty="0" err="1"/>
              <a:t>Aeroseal</a:t>
            </a:r>
            <a:r>
              <a:rPr lang="en-US" sz="1800" dirty="0"/>
              <a:t>)</a:t>
            </a:r>
          </a:p>
          <a:p>
            <a:pPr marL="514350" lvl="1" indent="-285750">
              <a:buFont typeface="Arial" charset="0"/>
              <a:buChar char="•"/>
            </a:pPr>
            <a:r>
              <a:rPr lang="en-US" sz="1800" dirty="0"/>
              <a:t>Really good glazing/ fiberglass windows</a:t>
            </a:r>
          </a:p>
          <a:p>
            <a:pPr marL="514350" lvl="1" indent="-285750">
              <a:buFont typeface="Arial" charset="0"/>
              <a:buChar char="•"/>
            </a:pPr>
            <a:r>
              <a:rPr lang="en-US" sz="1800" dirty="0"/>
              <a:t>Enhanced insulation, including exterior rigid</a:t>
            </a:r>
          </a:p>
          <a:p>
            <a:pPr marL="514350" lvl="1" indent="-285750">
              <a:buFont typeface="Arial" charset="0"/>
              <a:buChar char="•"/>
            </a:pPr>
            <a:r>
              <a:rPr lang="en-US" sz="1800" dirty="0"/>
              <a:t>Energy star tier 2 appliances</a:t>
            </a:r>
          </a:p>
          <a:p>
            <a:pPr marL="514350" lvl="1" indent="-285750">
              <a:buFont typeface="Arial" charset="0"/>
              <a:buChar char="•"/>
            </a:pPr>
            <a:r>
              <a:rPr lang="en-US" sz="1800" dirty="0"/>
              <a:t>Solar hot water (50% assist)</a:t>
            </a:r>
          </a:p>
          <a:p>
            <a:pPr marL="514350" lvl="1" indent="-285750">
              <a:buFont typeface="Arial" charset="0"/>
              <a:buChar char="•"/>
            </a:pPr>
            <a:r>
              <a:rPr lang="en-US" sz="1800" dirty="0"/>
              <a:t>Efficient HVAC</a:t>
            </a:r>
          </a:p>
          <a:p>
            <a:pPr marL="514350" lvl="1" indent="-285750">
              <a:buFont typeface="Arial" charset="0"/>
              <a:buChar char="•"/>
            </a:pPr>
            <a:r>
              <a:rPr lang="en-US" sz="1800" dirty="0"/>
              <a:t>HRV </a:t>
            </a:r>
            <a:r>
              <a:rPr lang="en-US" sz="1800" dirty="0" err="1"/>
              <a:t>Lifebreath</a:t>
            </a:r>
            <a:r>
              <a:rPr lang="en-US" sz="1800" dirty="0"/>
              <a:t> 95 </a:t>
            </a:r>
            <a:r>
              <a:rPr lang="en-US" sz="1800" dirty="0" smtClean="0"/>
              <a:t>Max</a:t>
            </a:r>
          </a:p>
          <a:p>
            <a:pPr marL="228600" lvl="1"/>
            <a:endParaRPr lang="en-US" sz="1600" b="1" dirty="0" smtClean="0"/>
          </a:p>
          <a:p>
            <a:pPr marL="228600" lvl="1"/>
            <a:r>
              <a:rPr lang="en-US" sz="1600" b="1" dirty="0" smtClean="0"/>
              <a:t>CONSERVATION CRITICAL</a:t>
            </a:r>
          </a:p>
          <a:p>
            <a:pPr marL="228600" lvl="1"/>
            <a:endParaRPr lang="en-US" sz="1600" b="1" dirty="0" smtClean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1447800"/>
            <a:ext cx="7204075" cy="448964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304800"/>
            <a:ext cx="512703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ZERO NET ENERGY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0200" y="6019800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Link </a:t>
            </a:r>
            <a:r>
              <a:rPr lang="en-US" dirty="0" smtClean="0"/>
              <a:t>to:  </a:t>
            </a:r>
            <a:r>
              <a:rPr lang="en-US" dirty="0" smtClean="0">
                <a:hlinkClick r:id="rId4"/>
              </a:rPr>
              <a:t>Lavender Courtyard </a:t>
            </a:r>
            <a:r>
              <a:rPr lang="en-US" dirty="0" smtClean="0">
                <a:hlinkClick r:id="rId4"/>
              </a:rPr>
              <a:t>Energy </a:t>
            </a:r>
            <a:r>
              <a:rPr lang="en-US" dirty="0" smtClean="0">
                <a:hlinkClick r:id="rId4"/>
              </a:rPr>
              <a:t>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38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3867" y="833192"/>
            <a:ext cx="8210438" cy="5200381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40461"/>
            <a:ext cx="365146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200" dirty="0"/>
              <a:t>NATURAL VENTILATION COOLING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8931" y="2438400"/>
            <a:ext cx="3651466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Driven by thermal </a:t>
            </a:r>
            <a:r>
              <a:rPr lang="en-US" sz="1800" dirty="0" smtClean="0"/>
              <a:t>buoyancy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 err="1" smtClean="0"/>
              <a:t>Tercero</a:t>
            </a:r>
            <a:r>
              <a:rPr lang="en-US" sz="1800" dirty="0" smtClean="0"/>
              <a:t> 2 dormitory at UC Davis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Link to: </a:t>
            </a:r>
            <a:r>
              <a:rPr lang="en-US" sz="1800" dirty="0" smtClean="0">
                <a:hlinkClick r:id="rId4"/>
              </a:rPr>
              <a:t>Natural Ventilation Green Paper</a:t>
            </a:r>
            <a:endParaRPr lang="en-US" sz="1800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73239" y="6172200"/>
            <a:ext cx="4122561" cy="4750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solidFill>
                  <a:srgbClr val="002060"/>
                </a:solidFill>
                <a:latin typeface="Trade Gothic LT Std" charset="0"/>
                <a:ea typeface="Trade Gothic LT Std" charset="0"/>
                <a:cs typeface="Trade Gothic LT Std" charset="0"/>
              </a:rPr>
              <a:t>mogaveroarchitects.com</a:t>
            </a:r>
            <a:endParaRPr lang="en-US" sz="1600" dirty="0">
              <a:solidFill>
                <a:srgbClr val="002060"/>
              </a:solidFill>
              <a:latin typeface="Trade Gothic LT Std" charset="0"/>
              <a:ea typeface="Trade Gothic LT Std" charset="0"/>
              <a:cs typeface="Trade Gothic LT Std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11225"/>
            <a:ext cx="3499261" cy="84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8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38400" y="-457200"/>
            <a:ext cx="5723802" cy="1371600"/>
          </a:xfrm>
        </p:spPr>
        <p:txBody>
          <a:bodyPr/>
          <a:lstStyle/>
          <a:p>
            <a:pPr algn="r"/>
            <a:r>
              <a:rPr lang="en-US" dirty="0" smtClean="0"/>
              <a:t>VENTILATION COOLING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7180" y="914400"/>
            <a:ext cx="3991012" cy="213360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7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&amp; H Apartments</a:t>
            </a:r>
          </a:p>
          <a:p>
            <a:r>
              <a:rPr lang="en-US" sz="1600" dirty="0" smtClean="0"/>
              <a:t>Corridors </a:t>
            </a:r>
            <a:r>
              <a:rPr lang="mr-IN" sz="1600" dirty="0" smtClean="0"/>
              <a:t>–</a:t>
            </a:r>
            <a:r>
              <a:rPr lang="en-US" sz="1600" dirty="0" smtClean="0"/>
              <a:t> Fan powered / no mechanical cooling</a:t>
            </a:r>
          </a:p>
          <a:p>
            <a:r>
              <a:rPr lang="en-US" sz="1600" dirty="0" smtClean="0"/>
              <a:t>Units </a:t>
            </a:r>
            <a:r>
              <a:rPr lang="mr-IN" sz="1600" dirty="0" smtClean="0"/>
              <a:t>–</a:t>
            </a:r>
            <a:r>
              <a:rPr lang="en-US" sz="1600" dirty="0" smtClean="0"/>
              <a:t> night purge with high velocity stacked bathroom ventilators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05800" y="0"/>
            <a:ext cx="3903663" cy="6858000"/>
          </a:xfrm>
        </p:spPr>
      </p:pic>
      <p:pic>
        <p:nvPicPr>
          <p:cNvPr id="11" name="Picture Placeholder 10"/>
          <p:cNvPicPr>
            <a:picLocks noGrp="1" noChangeAspect="1"/>
          </p:cNvPicPr>
          <p:nvPr>
            <p:ph type="pic" idx="429496729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2" r="2112"/>
          <a:stretch>
            <a:fillRect/>
          </a:stretch>
        </p:blipFill>
        <p:spPr>
          <a:xfrm>
            <a:off x="387419" y="457200"/>
            <a:ext cx="6791974" cy="547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3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10365" y="0"/>
            <a:ext cx="3429000" cy="3429000"/>
          </a:xfrm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39365" y="0"/>
            <a:ext cx="3429000" cy="3429000"/>
          </a:xfrm>
        </p:spPr>
      </p:pic>
      <p:pic>
        <p:nvPicPr>
          <p:cNvPr id="10" name="Picture Placeholder 9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10365" y="3429000"/>
            <a:ext cx="3429000" cy="3429000"/>
          </a:xfrm>
        </p:spPr>
      </p:pic>
      <p:pic>
        <p:nvPicPr>
          <p:cNvPr id="11" name="Picture Placeholder 10"/>
          <p:cNvPicPr>
            <a:picLocks noGrp="1" noChangeAspect="1"/>
          </p:cNvPicPr>
          <p:nvPr>
            <p:ph type="pic" sz="quarter" idx="13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39365" y="3429000"/>
            <a:ext cx="3429000" cy="3429000"/>
          </a:xfrm>
        </p:spPr>
      </p:pic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381000" y="304800"/>
            <a:ext cx="4953000" cy="1828800"/>
          </a:xfrm>
        </p:spPr>
        <p:txBody>
          <a:bodyPr>
            <a:noAutofit/>
          </a:bodyPr>
          <a:lstStyle/>
          <a:p>
            <a:pPr algn="r"/>
            <a:r>
              <a:rPr lang="en-US" sz="4000" dirty="0" smtClean="0"/>
              <a:t>WATER &amp; ORGANIC RESOURCES</a:t>
            </a:r>
            <a:endParaRPr lang="en-US" sz="4000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2362200"/>
            <a:ext cx="4343400" cy="3276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dirty="0" smtClean="0"/>
              <a:t>Study commissioned by California Energy Commission to determine energy, water and organic efficiencies of linking on site farm with multifamily housing</a:t>
            </a:r>
          </a:p>
          <a:p>
            <a:r>
              <a:rPr lang="en-US" sz="1800" dirty="0"/>
              <a:t>Link to: </a:t>
            </a:r>
            <a:r>
              <a:rPr lang="en-US" sz="1800" dirty="0" smtClean="0">
                <a:hlinkClick r:id="rId7"/>
              </a:rPr>
              <a:t>CEC Study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1961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" y="304800"/>
            <a:ext cx="3886200" cy="18288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dirty="0" smtClean="0"/>
              <a:t>GREYWATER RECYCLING</a:t>
            </a:r>
            <a:endParaRPr lang="en-US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2209800"/>
            <a:ext cx="3429000" cy="3277210"/>
          </a:xfrm>
        </p:spPr>
        <p:txBody>
          <a:bodyPr/>
          <a:lstStyle/>
          <a:p>
            <a:r>
              <a:rPr lang="en-US" dirty="0" smtClean="0"/>
              <a:t>First generation for Mather Veteran’s Housing</a:t>
            </a:r>
          </a:p>
          <a:p>
            <a:r>
              <a:rPr lang="en-US" dirty="0" smtClean="0"/>
              <a:t>Uses greywater for irrigation</a:t>
            </a:r>
          </a:p>
        </p:txBody>
      </p:sp>
      <p:pic>
        <p:nvPicPr>
          <p:cNvPr id="5" name="Content Placeholder 5"/>
          <p:cNvPicPr>
            <a:picLocks noGrp="1" noChangeAspect="1"/>
          </p:cNvPicPr>
          <p:nvPr>
            <p:ph type="pic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8200" y="609600"/>
            <a:ext cx="6860406" cy="5533442"/>
          </a:xfrm>
        </p:spPr>
      </p:pic>
    </p:spTree>
    <p:extLst>
      <p:ext uri="{BB962C8B-B14F-4D97-AF65-F5344CB8AC3E}">
        <p14:creationId xmlns:p14="http://schemas.microsoft.com/office/powerpoint/2010/main" val="202258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CURRENT GREYWATER APPLICATION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Lindsay Apartments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Combines storm water purification, greywater recycling and landscape irrigation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 smtClean="0"/>
              <a:t>Link </a:t>
            </a:r>
            <a:r>
              <a:rPr lang="en-US" dirty="0"/>
              <a:t>to:</a:t>
            </a:r>
            <a:endParaRPr lang="en-US" dirty="0" smtClean="0"/>
          </a:p>
          <a:p>
            <a:pPr>
              <a:lnSpc>
                <a:spcPct val="100000"/>
              </a:lnSpc>
            </a:pPr>
            <a:r>
              <a:rPr lang="en-US" dirty="0" smtClean="0">
                <a:hlinkClick r:id="rId3"/>
              </a:rPr>
              <a:t>EPIC System</a:t>
            </a:r>
            <a:endParaRPr lang="en-US" dirty="0" smtClean="0"/>
          </a:p>
          <a:p>
            <a:pPr>
              <a:lnSpc>
                <a:spcPct val="100000"/>
              </a:lnSpc>
            </a:pPr>
            <a:r>
              <a:rPr lang="en-US" dirty="0">
                <a:hlinkClick r:id="rId4"/>
              </a:rPr>
              <a:t>EPIC </a:t>
            </a:r>
            <a:r>
              <a:rPr lang="en-US" dirty="0" smtClean="0">
                <a:hlinkClick r:id="rId4"/>
              </a:rPr>
              <a:t>Construction Sequence</a:t>
            </a:r>
            <a:endParaRPr lang="en-US" dirty="0"/>
          </a:p>
        </p:txBody>
      </p:sp>
      <p:pic>
        <p:nvPicPr>
          <p:cNvPr id="5" name="Picture 6" descr="DSC00558"/>
          <p:cNvPicPr>
            <a:picLocks noGrp="1" noChangeAspect="1" noChangeArrowheads="1"/>
          </p:cNvPicPr>
          <p:nvPr>
            <p:ph type="pic"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665682"/>
            <a:ext cx="5655869" cy="4561891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34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66" y="228600"/>
            <a:ext cx="708046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/>
              <a:t>BLACK </a:t>
            </a:r>
            <a:r>
              <a:rPr lang="en-US" sz="4400" smtClean="0"/>
              <a:t>WATER RECYCLING</a:t>
            </a:r>
            <a:endParaRPr lang="en-US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1447800"/>
            <a:ext cx="5105400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Evolving quickly</a:t>
            </a: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No double piping</a:t>
            </a: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Only slightly higher level of treatment needed relative to grey water</a:t>
            </a:r>
          </a:p>
          <a:p>
            <a:r>
              <a:rPr lang="en-US" dirty="0"/>
              <a:t>Link to: </a:t>
            </a:r>
            <a:r>
              <a:rPr lang="en-US" dirty="0" smtClean="0">
                <a:hlinkClick r:id="rId3"/>
              </a:rPr>
              <a:t>SF Utility Building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15200" y="0"/>
            <a:ext cx="4876800" cy="6858000"/>
          </a:xfrm>
        </p:spPr>
      </p:pic>
    </p:spTree>
    <p:extLst>
      <p:ext uri="{BB962C8B-B14F-4D97-AF65-F5344CB8AC3E}">
        <p14:creationId xmlns:p14="http://schemas.microsoft.com/office/powerpoint/2010/main" val="50979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emplate" id="{2E97074B-80C1-CA43-BFF7-C722ADCD3FDE}" vid="{730831DC-99A4-E142-88F6-3B7EE9AD0E8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Template 10-26-17</Template>
  <TotalTime>1054</TotalTime>
  <Words>881</Words>
  <Application>Microsoft Macintosh PowerPoint</Application>
  <PresentationFormat>Widescreen</PresentationFormat>
  <Paragraphs>161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Symbol</vt:lpstr>
      <vt:lpstr>Trade Gothic LT Std</vt:lpstr>
      <vt:lpstr>Office Theme</vt:lpstr>
      <vt:lpstr>Multifamily Forum San Francisco Bay Area     Foster City     November 1, 2017</vt:lpstr>
      <vt:lpstr>ZERO NET ENERGY</vt:lpstr>
      <vt:lpstr>ZERO NET ENERGY</vt:lpstr>
      <vt:lpstr>NATURAL VENTILATION COOLING</vt:lpstr>
      <vt:lpstr>VENTILATION COOLING</vt:lpstr>
      <vt:lpstr>WATER &amp; ORGANIC RESOURCES</vt:lpstr>
      <vt:lpstr>GREYWATER RECYCLING</vt:lpstr>
      <vt:lpstr>CURRENT GREYWATER APPLICATION</vt:lpstr>
      <vt:lpstr>BLACK WATER RECYCLING</vt:lpstr>
      <vt:lpstr>WATER  TREATMENT &amp; LOCAL  FOOD GROWING</vt:lpstr>
      <vt:lpstr>COMMUNITY &amp; SOCIAL</vt:lpstr>
      <vt:lpstr>COMMUNITY  &amp; SOCIAL</vt:lpstr>
      <vt:lpstr>COMMON SPACE</vt:lpstr>
      <vt:lpstr>CO LIVING</vt:lpstr>
      <vt:lpstr>LOCATION OPPORTUNITIES</vt:lpstr>
      <vt:lpstr>FINANCING</vt:lpstr>
      <vt:lpstr>REGULATORY</vt:lpstr>
      <vt:lpstr>www.mogaveroarchitects.com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Kelley Koll</dc:creator>
  <cp:lastModifiedBy>Kelley Koll</cp:lastModifiedBy>
  <cp:revision>67</cp:revision>
  <cp:lastPrinted>2017-10-31T21:09:12Z</cp:lastPrinted>
  <dcterms:created xsi:type="dcterms:W3CDTF">2017-10-26T21:10:30Z</dcterms:created>
  <dcterms:modified xsi:type="dcterms:W3CDTF">2017-11-02T16:46:25Z</dcterms:modified>
</cp:coreProperties>
</file>